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7556500" cy="10693400"/>
  <p:notesSz cx="6858000" cy="9144000"/>
  <p:embeddedFontLst>
    <p:embeddedFont>
      <p:font typeface="Calibri" panose="020F0502020204030204" pitchFamily="34" charset="0"/>
      <p:regular r:id="rId8"/>
      <p:bold r:id="rId9"/>
      <p:italic r:id="rId10"/>
      <p:boldItalic r:id="rId11"/>
    </p:embeddedFont>
    <p:embeddedFont>
      <p:font typeface="Cooper Hewitt Heavy" panose="020B0604020202020204" charset="0"/>
      <p:regular r:id="rId12"/>
    </p:embeddedFont>
    <p:embeddedFont>
      <p:font typeface="Forum" panose="020B0604020202020204" charset="0"/>
      <p:regular r:id="rId13"/>
    </p:embeddedFont>
    <p:embeddedFont>
      <p:font typeface="Sanchez"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Patricia Almirón" initials="DPA" lastIdx="1" clrIdx="0">
    <p:extLst>
      <p:ext uri="{19B8F6BF-5375-455C-9EA6-DF929625EA0E}">
        <p15:presenceInfo xmlns:p15="http://schemas.microsoft.com/office/powerpoint/2012/main" userId="bc55e5d0b91524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6" d="100"/>
          <a:sy n="46" d="100"/>
        </p:scale>
        <p:origin x="273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rensa-latina.cu/index.php?o=rn&amp;id=423774&amp;SEO=alertan-en-el-salvador-sobre-riesgos-de-contagio-durante-elecciones" TargetMode="External"/><Relationship Id="rId3" Type="http://schemas.openxmlformats.org/officeDocument/2006/relationships/image" Target="../media/image2.svg"/><Relationship Id="rId7" Type="http://schemas.openxmlformats.org/officeDocument/2006/relationships/hyperlink" Target="https://www.eleconomista.net/actualidad/El-Salvador-sin-fecha-para-recibir-vacunas-contra-el-covid-19-20210122-0004.htm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elsalvador.com/noticias/nacional/covid-19-coronavirus-pandemia-gobierno-bukele/792002/202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swissinfo.ch/spa/el-salvador-elecciones_partido-de-bukele-se--consolida--en-preferencias-electorales-en-el-salvador/46307812" TargetMode="External"/><Relationship Id="rId3" Type="http://schemas.openxmlformats.org/officeDocument/2006/relationships/image" Target="../media/image2.svg"/><Relationship Id="rId7" Type="http://schemas.openxmlformats.org/officeDocument/2006/relationships/hyperlink" Target="https://mundo.sputniknews.com/america-latina/202012081093767956-votantes-de-el-salvador-intuyen-alto-grado-de-corrupcion-en-sistema-politico/"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infobae.com/america/agencias/2020/12/18/ong-senalan-que-el-acuerdo-migratorio-entre-el-salvador-y-eeuu-violara-ddhh/" TargetMode="External"/><Relationship Id="rId5" Type="http://schemas.openxmlformats.org/officeDocument/2006/relationships/hyperlink" Target="https://www.dallasnews.com/espanol/al-dia/inmigracion/2020/12/08/tps-se-mantendra-hasta-octubre-de-2021-para-el-salvador-honduras-y-nicaragua/"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hyperlink" Target="https://www.laprensagrafica.com/elsalvador/Gobierno-de-El-Salvador-el-peor-evaluado-en-transparencia-por-emergencia-20201211-0083.html" TargetMode="External"/><Relationship Id="rId3" Type="http://schemas.openxmlformats.org/officeDocument/2006/relationships/image" Target="../media/image4.svg"/><Relationship Id="rId7" Type="http://schemas.openxmlformats.org/officeDocument/2006/relationships/hyperlink" Target="https://www.dw.com/es/el-salvador-renuncia-director-de-la-polic%C3%ADa-nombrado-recientemente-por-bukele/a-55878692"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eleconomista.net/actualidad/El-Salvador-reinician-cuatro-proyectos-de-FOMILENIO-II-20210121-0003.html" TargetMode="External"/><Relationship Id="rId5" Type="http://schemas.openxmlformats.org/officeDocument/2006/relationships/hyperlink" Target="https://www.prensa-latina.cu/index.php?o=rn&amp;id=421553&amp;SEO=presidente-de-el-salvador-veta-aumento-de-pension-minima" TargetMode="External"/><Relationship Id="rId4" Type="http://schemas.openxmlformats.org/officeDocument/2006/relationships/image" Target="../media/image11.jpe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laprensagrafica.com/economia/El-Salvador-oficialmente-en-recesion-economica-20201225-0066.html" TargetMode="External"/><Relationship Id="rId5" Type="http://schemas.openxmlformats.org/officeDocument/2006/relationships/hyperlink" Target="https://www.eleconomista.net/economia/El-Salvador-con-la-mayor-caida-economica--de-Centroamerica-20201216-0013.html"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7195" y="711200"/>
            <a:ext cx="6943855" cy="9982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116303"/>
            <a:ext cx="6720344" cy="1877480"/>
          </a:xfrm>
          <a:prstGeom prst="rect">
            <a:avLst/>
          </a:prstGeom>
        </p:spPr>
      </p:pic>
      <p:grpSp>
        <p:nvGrpSpPr>
          <p:cNvPr id="4" name="Group 4"/>
          <p:cNvGrpSpPr/>
          <p:nvPr/>
        </p:nvGrpSpPr>
        <p:grpSpPr>
          <a:xfrm>
            <a:off x="599053" y="1765300"/>
            <a:ext cx="6358394" cy="2200271"/>
            <a:chOff x="0" y="0"/>
            <a:chExt cx="8477858" cy="2933694"/>
          </a:xfrm>
        </p:grpSpPr>
        <p:pic>
          <p:nvPicPr>
            <p:cNvPr id="5" name="Picture 5"/>
            <p:cNvPicPr>
              <a:picLocks noChangeAspect="1"/>
            </p:cNvPicPr>
            <p:nvPr/>
          </p:nvPicPr>
          <p:blipFill>
            <a:blip r:embed="rId6"/>
            <a:srcRect t="24046" b="24046"/>
            <a:stretch>
              <a:fillRect/>
            </a:stretch>
          </p:blipFill>
          <p:spPr>
            <a:xfrm>
              <a:off x="0" y="0"/>
              <a:ext cx="8477858" cy="2933694"/>
            </a:xfrm>
            <a:prstGeom prst="rect">
              <a:avLst/>
            </a:prstGeom>
          </p:spPr>
        </p:pic>
      </p:grpSp>
      <p:grpSp>
        <p:nvGrpSpPr>
          <p:cNvPr id="6" name="Group 6"/>
          <p:cNvGrpSpPr/>
          <p:nvPr/>
        </p:nvGrpSpPr>
        <p:grpSpPr>
          <a:xfrm>
            <a:off x="712951" y="252377"/>
            <a:ext cx="6134098" cy="827123"/>
            <a:chOff x="0" y="0"/>
            <a:chExt cx="8178797" cy="1102830"/>
          </a:xfrm>
        </p:grpSpPr>
        <p:sp>
          <p:nvSpPr>
            <p:cNvPr id="7" name="TextBox 7"/>
            <p:cNvSpPr txBox="1"/>
            <p:nvPr/>
          </p:nvSpPr>
          <p:spPr>
            <a:xfrm>
              <a:off x="0" y="-66675"/>
              <a:ext cx="8178797" cy="692865"/>
            </a:xfrm>
            <a:prstGeom prst="rect">
              <a:avLst/>
            </a:prstGeom>
          </p:spPr>
          <p:txBody>
            <a:bodyPr lIns="0" tIns="0" rIns="0" bIns="0" rtlCol="0" anchor="t">
              <a:spAutoFit/>
            </a:bodyPr>
            <a:lstStyle/>
            <a:p>
              <a:pPr algn="ctr">
                <a:lnSpc>
                  <a:spcPts val="3428"/>
                </a:lnSpc>
              </a:pPr>
              <a:r>
                <a:rPr lang="en-US" sz="3088" spc="123">
                  <a:solidFill>
                    <a:srgbClr val="280E0D"/>
                  </a:solidFill>
                  <a:latin typeface="Cooper Hewitt Heavy"/>
                </a:rPr>
                <a:t>EL SALVADOR</a:t>
              </a:r>
            </a:p>
          </p:txBody>
        </p:sp>
        <p:sp>
          <p:nvSpPr>
            <p:cNvPr id="8" name="TextBox 8"/>
            <p:cNvSpPr txBox="1"/>
            <p:nvPr/>
          </p:nvSpPr>
          <p:spPr>
            <a:xfrm>
              <a:off x="393710" y="858023"/>
              <a:ext cx="7391377" cy="244807"/>
            </a:xfrm>
            <a:prstGeom prst="rect">
              <a:avLst/>
            </a:prstGeom>
          </p:spPr>
          <p:txBody>
            <a:bodyPr lIns="0" tIns="0" rIns="0" bIns="0" rtlCol="0" anchor="t">
              <a:spAutoFit/>
            </a:bodyPr>
            <a:lstStyle/>
            <a:p>
              <a:pPr algn="ctr">
                <a:lnSpc>
                  <a:spcPts val="1686"/>
                </a:lnSpc>
              </a:pPr>
              <a:r>
                <a:rPr lang="en-US" sz="1213" spc="24">
                  <a:solidFill>
                    <a:srgbClr val="280E0D"/>
                  </a:solidFill>
                  <a:latin typeface="Sanchez"/>
                </a:rPr>
                <a:t>ENERO 2021</a:t>
              </a:r>
            </a:p>
          </p:txBody>
        </p:sp>
      </p:grpSp>
      <p:sp>
        <p:nvSpPr>
          <p:cNvPr id="9" name="TextBox 9"/>
          <p:cNvSpPr txBox="1"/>
          <p:nvPr/>
        </p:nvSpPr>
        <p:spPr>
          <a:xfrm>
            <a:off x="880570" y="1079500"/>
            <a:ext cx="5618567" cy="440055"/>
          </a:xfrm>
          <a:prstGeom prst="rect">
            <a:avLst/>
          </a:prstGeom>
        </p:spPr>
        <p:txBody>
          <a:bodyPr lIns="0" tIns="0" rIns="0" bIns="0" rtlCol="0" anchor="t">
            <a:spAutoFit/>
          </a:bodyPr>
          <a:lstStyle/>
          <a:p>
            <a:pPr algn="ctr">
              <a:lnSpc>
                <a:spcPts val="3300"/>
              </a:lnSpc>
            </a:pPr>
            <a:r>
              <a:rPr lang="en-US" sz="3000" spc="75" dirty="0">
                <a:solidFill>
                  <a:srgbClr val="000000"/>
                </a:solidFill>
                <a:latin typeface="Forum"/>
              </a:rPr>
              <a:t>Camila </a:t>
            </a:r>
            <a:r>
              <a:rPr lang="en-US" sz="3000" spc="75" dirty="0" err="1">
                <a:solidFill>
                  <a:srgbClr val="000000"/>
                </a:solidFill>
                <a:latin typeface="Forum"/>
              </a:rPr>
              <a:t>Kusnier</a:t>
            </a:r>
            <a:r>
              <a:rPr lang="en-US" sz="3000" spc="75" dirty="0">
                <a:solidFill>
                  <a:srgbClr val="000000"/>
                </a:solidFill>
                <a:latin typeface="Forum"/>
              </a:rPr>
              <a:t> - Daniela Almirón</a:t>
            </a:r>
          </a:p>
        </p:txBody>
      </p:sp>
      <p:sp>
        <p:nvSpPr>
          <p:cNvPr id="13" name="CuadroTexto 12">
            <a:extLst>
              <a:ext uri="{FF2B5EF4-FFF2-40B4-BE49-F238E27FC236}">
                <a16:creationId xmlns:a16="http://schemas.microsoft.com/office/drawing/2014/main" id="{ACD31657-FB74-4922-B9CE-69D8F8108345}"/>
              </a:ext>
            </a:extLst>
          </p:cNvPr>
          <p:cNvSpPr txBox="1"/>
          <p:nvPr/>
        </p:nvSpPr>
        <p:spPr>
          <a:xfrm>
            <a:off x="187195" y="4127500"/>
            <a:ext cx="7182110" cy="2062552"/>
          </a:xfrm>
          <a:prstGeom prst="rect">
            <a:avLst/>
          </a:prstGeom>
          <a:noFill/>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7"/>
              </a:rPr>
              <a:t>https://www.eleconomista.net/actualidad/El-Salvador-sin-fecha-para-recibir-vacunas-contra-el-covid-19-20210122-0004.html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https://www.prensa-latina.cu/index.php?o=rn&amp;id=423774&amp;SEO=alertan-en-el-salvador-sobre-riesgos-de-contagio-durante-elecciones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https://www.elsalvador.com/noticias/nacional/covid-19-coronavirus-pandemia-gobierno-bukele/792002/2021/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C2FCC00E-AF29-4F7A-9E3C-69774B0D3D54}"/>
              </a:ext>
            </a:extLst>
          </p:cNvPr>
          <p:cNvPicPr>
            <a:picLocks noChangeAspect="1"/>
          </p:cNvPicPr>
          <p:nvPr/>
        </p:nvPicPr>
        <p:blipFill>
          <a:blip r:embed="rId10"/>
          <a:stretch>
            <a:fillRect/>
          </a:stretch>
        </p:blipFill>
        <p:spPr>
          <a:xfrm>
            <a:off x="599053" y="6347896"/>
            <a:ext cx="6247996" cy="41950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3094" y="956600"/>
            <a:ext cx="6943855" cy="99822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234290"/>
            <a:ext cx="6720344" cy="1877480"/>
          </a:xfrm>
          <a:prstGeom prst="rect">
            <a:avLst/>
          </a:prstGeom>
        </p:spPr>
      </p:pic>
      <p:grpSp>
        <p:nvGrpSpPr>
          <p:cNvPr id="4" name="Group 4"/>
          <p:cNvGrpSpPr/>
          <p:nvPr/>
        </p:nvGrpSpPr>
        <p:grpSpPr>
          <a:xfrm>
            <a:off x="598306" y="1736650"/>
            <a:ext cx="6358394" cy="2200271"/>
            <a:chOff x="0" y="0"/>
            <a:chExt cx="8477858" cy="2933694"/>
          </a:xfrm>
        </p:grpSpPr>
        <p:pic>
          <p:nvPicPr>
            <p:cNvPr id="5" name="Picture 5"/>
            <p:cNvPicPr>
              <a:picLocks noChangeAspect="1"/>
            </p:cNvPicPr>
            <p:nvPr/>
          </p:nvPicPr>
          <p:blipFill>
            <a:blip r:embed="rId6"/>
            <a:srcRect t="24046" b="24046"/>
            <a:stretch>
              <a:fillRect/>
            </a:stretch>
          </p:blipFill>
          <p:spPr>
            <a:xfrm>
              <a:off x="0" y="0"/>
              <a:ext cx="8477858" cy="2933694"/>
            </a:xfrm>
            <a:prstGeom prst="rect">
              <a:avLst/>
            </a:prstGeom>
          </p:spPr>
        </p:pic>
      </p:grpSp>
      <p:grpSp>
        <p:nvGrpSpPr>
          <p:cNvPr id="6" name="Group 6"/>
          <p:cNvGrpSpPr/>
          <p:nvPr/>
        </p:nvGrpSpPr>
        <p:grpSpPr>
          <a:xfrm>
            <a:off x="712951" y="741456"/>
            <a:ext cx="6134098" cy="827123"/>
            <a:chOff x="0" y="0"/>
            <a:chExt cx="8178797" cy="1102830"/>
          </a:xfrm>
        </p:grpSpPr>
        <p:sp>
          <p:nvSpPr>
            <p:cNvPr id="7" name="TextBox 7"/>
            <p:cNvSpPr txBox="1"/>
            <p:nvPr/>
          </p:nvSpPr>
          <p:spPr>
            <a:xfrm>
              <a:off x="0" y="-66675"/>
              <a:ext cx="8178797" cy="692865"/>
            </a:xfrm>
            <a:prstGeom prst="rect">
              <a:avLst/>
            </a:prstGeom>
          </p:spPr>
          <p:txBody>
            <a:bodyPr lIns="0" tIns="0" rIns="0" bIns="0" rtlCol="0" anchor="t">
              <a:spAutoFit/>
            </a:bodyPr>
            <a:lstStyle/>
            <a:p>
              <a:pPr algn="ctr">
                <a:lnSpc>
                  <a:spcPts val="3428"/>
                </a:lnSpc>
              </a:pPr>
              <a:r>
                <a:rPr lang="en-US" sz="3088" spc="123">
                  <a:solidFill>
                    <a:srgbClr val="280E0D"/>
                  </a:solidFill>
                  <a:latin typeface="Cooper Hewitt Heavy"/>
                </a:rPr>
                <a:t>EL SALVADOR</a:t>
              </a:r>
            </a:p>
          </p:txBody>
        </p:sp>
        <p:sp>
          <p:nvSpPr>
            <p:cNvPr id="8" name="TextBox 8"/>
            <p:cNvSpPr txBox="1"/>
            <p:nvPr/>
          </p:nvSpPr>
          <p:spPr>
            <a:xfrm>
              <a:off x="393710" y="858023"/>
              <a:ext cx="7391377" cy="244807"/>
            </a:xfrm>
            <a:prstGeom prst="rect">
              <a:avLst/>
            </a:prstGeom>
          </p:spPr>
          <p:txBody>
            <a:bodyPr lIns="0" tIns="0" rIns="0" bIns="0" rtlCol="0" anchor="t">
              <a:spAutoFit/>
            </a:bodyPr>
            <a:lstStyle/>
            <a:p>
              <a:pPr algn="ctr">
                <a:lnSpc>
                  <a:spcPts val="1686"/>
                </a:lnSpc>
              </a:pPr>
              <a:r>
                <a:rPr lang="en-US" sz="1213" spc="24">
                  <a:solidFill>
                    <a:srgbClr val="280E0D"/>
                  </a:solidFill>
                  <a:latin typeface="Sanchez"/>
                </a:rPr>
                <a:t>ENERO 2021</a:t>
              </a:r>
            </a:p>
          </p:txBody>
        </p:sp>
      </p:grpSp>
      <p:sp>
        <p:nvSpPr>
          <p:cNvPr id="10" name="CuadroTexto 9">
            <a:extLst>
              <a:ext uri="{FF2B5EF4-FFF2-40B4-BE49-F238E27FC236}">
                <a16:creationId xmlns:a16="http://schemas.microsoft.com/office/drawing/2014/main" id="{B5D0A250-D118-452F-AC3E-0E72613AD80B}"/>
              </a:ext>
            </a:extLst>
          </p:cNvPr>
          <p:cNvSpPr txBox="1"/>
          <p:nvPr/>
        </p:nvSpPr>
        <p:spPr>
          <a:xfrm>
            <a:off x="304799" y="4189029"/>
            <a:ext cx="6943855" cy="2757871"/>
          </a:xfrm>
          <a:prstGeom prst="rect">
            <a:avLst/>
          </a:prstGeom>
          <a:noFill/>
        </p:spPr>
        <p:txBody>
          <a:bodyPr wrap="square">
            <a:spAutoFit/>
          </a:bodyPr>
          <a:lstStyle/>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https://mundo.sputniknews.com/america-latina/202012081093767956-votantes-de-el-salvador-intuyen-alto-grado-de-corrupcion-en-sistema-politico/</a:t>
            </a:r>
            <a:endPar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8"/>
              </a:rPr>
              <a:t>https://www.swissinfo.ch/spa/el-salvador-elecciones_partido-de-bukele-se--consolida--en-preferencias-electorales-en-el-salvador/46307812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descr="Interfaz de usuario gráfica, Sitio web&#10;&#10;Descripción generada automáticamente">
            <a:extLst>
              <a:ext uri="{FF2B5EF4-FFF2-40B4-BE49-F238E27FC236}">
                <a16:creationId xmlns:a16="http://schemas.microsoft.com/office/drawing/2014/main" id="{8F21FB55-64AB-4E01-88DF-5EFCC9F6DD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950" y="6877425"/>
            <a:ext cx="6312193" cy="3399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34290"/>
            <a:ext cx="6720344" cy="1877480"/>
          </a:xfrm>
          <a:prstGeom prst="rect">
            <a:avLst/>
          </a:prstGeom>
        </p:spPr>
      </p:pic>
      <p:grpSp>
        <p:nvGrpSpPr>
          <p:cNvPr id="3" name="Group 3"/>
          <p:cNvGrpSpPr/>
          <p:nvPr/>
        </p:nvGrpSpPr>
        <p:grpSpPr>
          <a:xfrm>
            <a:off x="490306" y="1612900"/>
            <a:ext cx="6358394" cy="2200271"/>
            <a:chOff x="0" y="0"/>
            <a:chExt cx="8477858" cy="2933694"/>
          </a:xfrm>
        </p:grpSpPr>
        <p:pic>
          <p:nvPicPr>
            <p:cNvPr id="4" name="Picture 4"/>
            <p:cNvPicPr>
              <a:picLocks noChangeAspect="1"/>
            </p:cNvPicPr>
            <p:nvPr/>
          </p:nvPicPr>
          <p:blipFill>
            <a:blip r:embed="rId4"/>
            <a:srcRect t="24054" b="24054"/>
            <a:stretch>
              <a:fillRect/>
            </a:stretch>
          </p:blipFill>
          <p:spPr>
            <a:xfrm>
              <a:off x="0" y="0"/>
              <a:ext cx="8477858" cy="2933694"/>
            </a:xfrm>
            <a:prstGeom prst="rect">
              <a:avLst/>
            </a:prstGeom>
          </p:spPr>
        </p:pic>
      </p:grpSp>
      <p:grpSp>
        <p:nvGrpSpPr>
          <p:cNvPr id="5" name="Group 5"/>
          <p:cNvGrpSpPr/>
          <p:nvPr/>
        </p:nvGrpSpPr>
        <p:grpSpPr>
          <a:xfrm>
            <a:off x="712951" y="741456"/>
            <a:ext cx="6134098" cy="827123"/>
            <a:chOff x="0" y="0"/>
            <a:chExt cx="8178797" cy="1102830"/>
          </a:xfrm>
        </p:grpSpPr>
        <p:sp>
          <p:nvSpPr>
            <p:cNvPr id="6" name="TextBox 6"/>
            <p:cNvSpPr txBox="1"/>
            <p:nvPr/>
          </p:nvSpPr>
          <p:spPr>
            <a:xfrm>
              <a:off x="0" y="-66675"/>
              <a:ext cx="8178797" cy="692865"/>
            </a:xfrm>
            <a:prstGeom prst="rect">
              <a:avLst/>
            </a:prstGeom>
          </p:spPr>
          <p:txBody>
            <a:bodyPr lIns="0" tIns="0" rIns="0" bIns="0" rtlCol="0" anchor="t">
              <a:spAutoFit/>
            </a:bodyPr>
            <a:lstStyle/>
            <a:p>
              <a:pPr algn="ctr">
                <a:lnSpc>
                  <a:spcPts val="3428"/>
                </a:lnSpc>
              </a:pPr>
              <a:r>
                <a:rPr lang="en-US" sz="3088" spc="123" dirty="0">
                  <a:solidFill>
                    <a:srgbClr val="280E0D"/>
                  </a:solidFill>
                  <a:latin typeface="Cooper Hewitt Heavy"/>
                </a:rPr>
                <a:t>EL SALVADOR</a:t>
              </a:r>
            </a:p>
          </p:txBody>
        </p:sp>
        <p:sp>
          <p:nvSpPr>
            <p:cNvPr id="7" name="TextBox 7"/>
            <p:cNvSpPr txBox="1"/>
            <p:nvPr/>
          </p:nvSpPr>
          <p:spPr>
            <a:xfrm>
              <a:off x="393710" y="858023"/>
              <a:ext cx="7391377" cy="244807"/>
            </a:xfrm>
            <a:prstGeom prst="rect">
              <a:avLst/>
            </a:prstGeom>
          </p:spPr>
          <p:txBody>
            <a:bodyPr lIns="0" tIns="0" rIns="0" bIns="0" rtlCol="0" anchor="t">
              <a:spAutoFit/>
            </a:bodyPr>
            <a:lstStyle/>
            <a:p>
              <a:pPr algn="ctr">
                <a:lnSpc>
                  <a:spcPts val="1686"/>
                </a:lnSpc>
              </a:pPr>
              <a:r>
                <a:rPr lang="en-US" sz="1213" spc="24">
                  <a:solidFill>
                    <a:srgbClr val="280E0D"/>
                  </a:solidFill>
                  <a:latin typeface="Sanchez"/>
                </a:rPr>
                <a:t>ENERO 2021</a:t>
              </a:r>
            </a:p>
          </p:txBody>
        </p:sp>
      </p:grpSp>
      <p:sp>
        <p:nvSpPr>
          <p:cNvPr id="9" name="CuadroTexto 8">
            <a:extLst>
              <a:ext uri="{FF2B5EF4-FFF2-40B4-BE49-F238E27FC236}">
                <a16:creationId xmlns:a16="http://schemas.microsoft.com/office/drawing/2014/main" id="{4B8E184B-86EF-4764-B6DE-983911E66CD9}"/>
              </a:ext>
            </a:extLst>
          </p:cNvPr>
          <p:cNvSpPr txBox="1"/>
          <p:nvPr/>
        </p:nvSpPr>
        <p:spPr>
          <a:xfrm>
            <a:off x="196850" y="4028192"/>
            <a:ext cx="7239000" cy="2461508"/>
          </a:xfrm>
          <a:prstGeom prst="rect">
            <a:avLst/>
          </a:prstGeom>
          <a:noFill/>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https://www.dallasnews.com/espanol/al-dia/inmigracion/2020/12/08/tps-se-mantendra-hasta-octubre-de-2021-para-el-salvador-honduras-y-nicaragua/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https://www.infobae.com/america/agencias/2020/12/18/ong-senalan-que-el-acuerdo-migratorio-entre-el-salvador-y-eeuu-violara-ddhh/</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Interfaz de usuario gráfica, Sitio web&#10;&#10;Descripción generada automáticamente">
            <a:extLst>
              <a:ext uri="{FF2B5EF4-FFF2-40B4-BE49-F238E27FC236}">
                <a16:creationId xmlns:a16="http://schemas.microsoft.com/office/drawing/2014/main" id="{AB410A03-B769-4EF9-9FFE-1BEE0A6652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6261099"/>
            <a:ext cx="7160763" cy="42242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34290"/>
            <a:ext cx="6720344" cy="1877480"/>
          </a:xfrm>
          <a:prstGeom prst="rect">
            <a:avLst/>
          </a:prstGeom>
        </p:spPr>
      </p:pic>
      <p:grpSp>
        <p:nvGrpSpPr>
          <p:cNvPr id="3" name="Group 3"/>
          <p:cNvGrpSpPr/>
          <p:nvPr/>
        </p:nvGrpSpPr>
        <p:grpSpPr>
          <a:xfrm>
            <a:off x="600803" y="1308100"/>
            <a:ext cx="6358394" cy="2200271"/>
            <a:chOff x="0" y="0"/>
            <a:chExt cx="8477858" cy="2933694"/>
          </a:xfrm>
        </p:grpSpPr>
        <p:pic>
          <p:nvPicPr>
            <p:cNvPr id="4" name="Picture 4"/>
            <p:cNvPicPr>
              <a:picLocks noChangeAspect="1"/>
            </p:cNvPicPr>
            <p:nvPr/>
          </p:nvPicPr>
          <p:blipFill>
            <a:blip r:embed="rId4"/>
            <a:srcRect t="23457" b="23457"/>
            <a:stretch>
              <a:fillRect/>
            </a:stretch>
          </p:blipFill>
          <p:spPr>
            <a:xfrm>
              <a:off x="0" y="0"/>
              <a:ext cx="8477858" cy="2933694"/>
            </a:xfrm>
            <a:prstGeom prst="rect">
              <a:avLst/>
            </a:prstGeom>
          </p:spPr>
        </p:pic>
      </p:grpSp>
      <p:grpSp>
        <p:nvGrpSpPr>
          <p:cNvPr id="5" name="Group 5"/>
          <p:cNvGrpSpPr/>
          <p:nvPr/>
        </p:nvGrpSpPr>
        <p:grpSpPr>
          <a:xfrm>
            <a:off x="712951" y="393700"/>
            <a:ext cx="6134098" cy="717005"/>
            <a:chOff x="0" y="-463675"/>
            <a:chExt cx="8178797" cy="956007"/>
          </a:xfrm>
        </p:grpSpPr>
        <p:sp>
          <p:nvSpPr>
            <p:cNvPr id="6" name="TextBox 6"/>
            <p:cNvSpPr txBox="1"/>
            <p:nvPr/>
          </p:nvSpPr>
          <p:spPr>
            <a:xfrm>
              <a:off x="0" y="-463675"/>
              <a:ext cx="8178797" cy="692865"/>
            </a:xfrm>
            <a:prstGeom prst="rect">
              <a:avLst/>
            </a:prstGeom>
          </p:spPr>
          <p:txBody>
            <a:bodyPr lIns="0" tIns="0" rIns="0" bIns="0" rtlCol="0" anchor="t">
              <a:spAutoFit/>
            </a:bodyPr>
            <a:lstStyle/>
            <a:p>
              <a:pPr algn="ctr">
                <a:lnSpc>
                  <a:spcPts val="3428"/>
                </a:lnSpc>
              </a:pPr>
              <a:r>
                <a:rPr lang="en-US" sz="3088" spc="123" dirty="0">
                  <a:solidFill>
                    <a:srgbClr val="280E0D"/>
                  </a:solidFill>
                  <a:latin typeface="Cooper Hewitt Heavy"/>
                </a:rPr>
                <a:t>EL SALVADOR</a:t>
              </a:r>
            </a:p>
          </p:txBody>
        </p:sp>
        <p:sp>
          <p:nvSpPr>
            <p:cNvPr id="7" name="TextBox 7"/>
            <p:cNvSpPr txBox="1"/>
            <p:nvPr/>
          </p:nvSpPr>
          <p:spPr>
            <a:xfrm>
              <a:off x="393711" y="247525"/>
              <a:ext cx="7391377" cy="244807"/>
            </a:xfrm>
            <a:prstGeom prst="rect">
              <a:avLst/>
            </a:prstGeom>
          </p:spPr>
          <p:txBody>
            <a:bodyPr lIns="0" tIns="0" rIns="0" bIns="0" rtlCol="0" anchor="t">
              <a:spAutoFit/>
            </a:bodyPr>
            <a:lstStyle/>
            <a:p>
              <a:pPr algn="ctr">
                <a:lnSpc>
                  <a:spcPts val="1686"/>
                </a:lnSpc>
              </a:pPr>
              <a:r>
                <a:rPr lang="en-US" sz="1213" spc="24" dirty="0">
                  <a:solidFill>
                    <a:srgbClr val="280E0D"/>
                  </a:solidFill>
                  <a:latin typeface="Sanchez"/>
                </a:rPr>
                <a:t>ENERO 2021</a:t>
              </a:r>
            </a:p>
          </p:txBody>
        </p:sp>
      </p:grpSp>
      <p:sp>
        <p:nvSpPr>
          <p:cNvPr id="9" name="CuadroTexto 8">
            <a:extLst>
              <a:ext uri="{FF2B5EF4-FFF2-40B4-BE49-F238E27FC236}">
                <a16:creationId xmlns:a16="http://schemas.microsoft.com/office/drawing/2014/main" id="{C79221BD-BC6F-49F1-903A-4F0C43422ABD}"/>
              </a:ext>
            </a:extLst>
          </p:cNvPr>
          <p:cNvSpPr txBox="1"/>
          <p:nvPr/>
        </p:nvSpPr>
        <p:spPr>
          <a:xfrm>
            <a:off x="304800" y="3822700"/>
            <a:ext cx="7128495" cy="3453189"/>
          </a:xfrm>
          <a:prstGeom prst="rect">
            <a:avLst/>
          </a:prstGeom>
          <a:noFill/>
        </p:spPr>
        <p:txBody>
          <a:bodyPr wrap="square">
            <a:spAutoFit/>
          </a:bodyPr>
          <a:lstStyle/>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https://www.prensa-latina.cu/index.php?o=rn&amp;id=421553&amp;SEO=presidente-de-el-salvador-veta-aumento-de-pension-minima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https://www.eleconomista.net/actualidad/El-Salvador-reinician-cuatro-proyectos-de-FOMILENIO-II-20210121-0003.html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https://www.dw.com/es/el-salvador-renuncia-director-de-la-polic%C3%ADa-nombrado-recientemente-por-bukele/a-55878692</a:t>
            </a:r>
            <a:endPar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8"/>
              </a:rPr>
              <a:t>https://www.laprensagrafica.com/elsalvador/Gobierno-de-El-Salvador-el-peor-evaluado-en-transparencia-por-emergencia-20201211-0083.html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Interfaz de usuario gráfica, Sitio web&#10;&#10;Descripción generada automáticamente">
            <a:extLst>
              <a:ext uri="{FF2B5EF4-FFF2-40B4-BE49-F238E27FC236}">
                <a16:creationId xmlns:a16="http://schemas.microsoft.com/office/drawing/2014/main" id="{2E641AD1-6B81-4799-A8C9-CEC127AF5A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6565900"/>
            <a:ext cx="6720344" cy="412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34290"/>
            <a:ext cx="6720344" cy="1877480"/>
          </a:xfrm>
          <a:prstGeom prst="rect">
            <a:avLst/>
          </a:prstGeom>
        </p:spPr>
      </p:pic>
      <p:grpSp>
        <p:nvGrpSpPr>
          <p:cNvPr id="3" name="Group 3"/>
          <p:cNvGrpSpPr/>
          <p:nvPr/>
        </p:nvGrpSpPr>
        <p:grpSpPr>
          <a:xfrm>
            <a:off x="600803" y="1155700"/>
            <a:ext cx="6358394" cy="2200271"/>
            <a:chOff x="0" y="0"/>
            <a:chExt cx="8477858" cy="2933694"/>
          </a:xfrm>
        </p:grpSpPr>
        <p:pic>
          <p:nvPicPr>
            <p:cNvPr id="4" name="Picture 4"/>
            <p:cNvPicPr>
              <a:picLocks noChangeAspect="1"/>
            </p:cNvPicPr>
            <p:nvPr/>
          </p:nvPicPr>
          <p:blipFill>
            <a:blip r:embed="rId4"/>
            <a:srcRect t="24054" b="24054"/>
            <a:stretch>
              <a:fillRect/>
            </a:stretch>
          </p:blipFill>
          <p:spPr>
            <a:xfrm>
              <a:off x="0" y="0"/>
              <a:ext cx="8477858" cy="2933694"/>
            </a:xfrm>
            <a:prstGeom prst="rect">
              <a:avLst/>
            </a:prstGeom>
          </p:spPr>
        </p:pic>
      </p:grpSp>
      <p:grpSp>
        <p:nvGrpSpPr>
          <p:cNvPr id="5" name="Group 5"/>
          <p:cNvGrpSpPr/>
          <p:nvPr/>
        </p:nvGrpSpPr>
        <p:grpSpPr>
          <a:xfrm>
            <a:off x="712951" y="393700"/>
            <a:ext cx="6134098" cy="717005"/>
            <a:chOff x="0" y="-463675"/>
            <a:chExt cx="8178797" cy="956007"/>
          </a:xfrm>
        </p:grpSpPr>
        <p:sp>
          <p:nvSpPr>
            <p:cNvPr id="6" name="TextBox 6"/>
            <p:cNvSpPr txBox="1"/>
            <p:nvPr/>
          </p:nvSpPr>
          <p:spPr>
            <a:xfrm>
              <a:off x="0" y="-463675"/>
              <a:ext cx="8178797" cy="692865"/>
            </a:xfrm>
            <a:prstGeom prst="rect">
              <a:avLst/>
            </a:prstGeom>
          </p:spPr>
          <p:txBody>
            <a:bodyPr lIns="0" tIns="0" rIns="0" bIns="0" rtlCol="0" anchor="t">
              <a:spAutoFit/>
            </a:bodyPr>
            <a:lstStyle/>
            <a:p>
              <a:pPr algn="ctr">
                <a:lnSpc>
                  <a:spcPts val="3428"/>
                </a:lnSpc>
              </a:pPr>
              <a:r>
                <a:rPr lang="en-US" sz="3088" spc="123" dirty="0">
                  <a:solidFill>
                    <a:srgbClr val="280E0D"/>
                  </a:solidFill>
                  <a:latin typeface="Cooper Hewitt Heavy"/>
                </a:rPr>
                <a:t>EL SALVADOR</a:t>
              </a:r>
            </a:p>
          </p:txBody>
        </p:sp>
        <p:sp>
          <p:nvSpPr>
            <p:cNvPr id="7" name="TextBox 7"/>
            <p:cNvSpPr txBox="1"/>
            <p:nvPr/>
          </p:nvSpPr>
          <p:spPr>
            <a:xfrm>
              <a:off x="393711" y="247525"/>
              <a:ext cx="7391377" cy="244807"/>
            </a:xfrm>
            <a:prstGeom prst="rect">
              <a:avLst/>
            </a:prstGeom>
          </p:spPr>
          <p:txBody>
            <a:bodyPr lIns="0" tIns="0" rIns="0" bIns="0" rtlCol="0" anchor="t">
              <a:spAutoFit/>
            </a:bodyPr>
            <a:lstStyle/>
            <a:p>
              <a:pPr algn="ctr">
                <a:lnSpc>
                  <a:spcPts val="1686"/>
                </a:lnSpc>
              </a:pPr>
              <a:r>
                <a:rPr lang="en-US" sz="1213" spc="24" dirty="0">
                  <a:solidFill>
                    <a:srgbClr val="280E0D"/>
                  </a:solidFill>
                  <a:latin typeface="Sanchez"/>
                </a:rPr>
                <a:t>ENERO 2021</a:t>
              </a:r>
            </a:p>
          </p:txBody>
        </p:sp>
      </p:grpSp>
      <p:sp>
        <p:nvSpPr>
          <p:cNvPr id="9" name="CuadroTexto 8">
            <a:extLst>
              <a:ext uri="{FF2B5EF4-FFF2-40B4-BE49-F238E27FC236}">
                <a16:creationId xmlns:a16="http://schemas.microsoft.com/office/drawing/2014/main" id="{8A4AE186-D7B6-40F5-80D3-846319309907}"/>
              </a:ext>
            </a:extLst>
          </p:cNvPr>
          <p:cNvSpPr txBox="1"/>
          <p:nvPr/>
        </p:nvSpPr>
        <p:spPr>
          <a:xfrm>
            <a:off x="120650" y="3594100"/>
            <a:ext cx="7086600" cy="2165145"/>
          </a:xfrm>
          <a:prstGeom prst="rect">
            <a:avLst/>
          </a:prstGeom>
          <a:noFill/>
        </p:spPr>
        <p:txBody>
          <a:bodyPr wrap="square">
            <a:spAutoFit/>
          </a:bodyPr>
          <a:lstStyle/>
          <a:p>
            <a:pPr>
              <a:lnSpc>
                <a:spcPct val="107000"/>
              </a:lnSpc>
              <a:spcAft>
                <a:spcPts val="800"/>
              </a:spcAft>
            </a:pPr>
            <a:r>
              <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https://www.eleconomista.net/economia/El-Salvador-con-la-mayor-caida-economica--de-Centroamerica-20201216-0013.html</a:t>
            </a:r>
            <a:endParaRPr lang="es-E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https://www.laprensagrafica.com/economia/El-Salvador-oficialmente-en-recesion-economica-20201225-0066.html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Interfaz de usuario gráfica, Texto&#10;&#10;Descripción generada automáticamente">
            <a:extLst>
              <a:ext uri="{FF2B5EF4-FFF2-40B4-BE49-F238E27FC236}">
                <a16:creationId xmlns:a16="http://schemas.microsoft.com/office/drawing/2014/main" id="{EE696AB3-EE44-460F-BF96-A1A2059B7B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 y="5516268"/>
            <a:ext cx="7142461" cy="48663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34290"/>
            <a:ext cx="6720344" cy="1877480"/>
          </a:xfrm>
          <a:prstGeom prst="rect">
            <a:avLst/>
          </a:prstGeom>
        </p:spPr>
      </p:pic>
      <p:grpSp>
        <p:nvGrpSpPr>
          <p:cNvPr id="3" name="Group 3"/>
          <p:cNvGrpSpPr/>
          <p:nvPr/>
        </p:nvGrpSpPr>
        <p:grpSpPr>
          <a:xfrm>
            <a:off x="600803" y="1618562"/>
            <a:ext cx="6358394" cy="2200271"/>
            <a:chOff x="0" y="0"/>
            <a:chExt cx="8477858" cy="2933694"/>
          </a:xfrm>
        </p:grpSpPr>
        <p:pic>
          <p:nvPicPr>
            <p:cNvPr id="4" name="Picture 4"/>
            <p:cNvPicPr>
              <a:picLocks noChangeAspect="1"/>
            </p:cNvPicPr>
            <p:nvPr/>
          </p:nvPicPr>
          <p:blipFill>
            <a:blip r:embed="rId4"/>
            <a:srcRect t="24054" b="24054"/>
            <a:stretch>
              <a:fillRect/>
            </a:stretch>
          </p:blipFill>
          <p:spPr>
            <a:xfrm>
              <a:off x="0" y="0"/>
              <a:ext cx="8477858" cy="2933694"/>
            </a:xfrm>
            <a:prstGeom prst="rect">
              <a:avLst/>
            </a:prstGeom>
          </p:spPr>
        </p:pic>
      </p:grpSp>
      <p:grpSp>
        <p:nvGrpSpPr>
          <p:cNvPr id="5" name="Group 5"/>
          <p:cNvGrpSpPr/>
          <p:nvPr/>
        </p:nvGrpSpPr>
        <p:grpSpPr>
          <a:xfrm>
            <a:off x="712951" y="741456"/>
            <a:ext cx="6134098" cy="827123"/>
            <a:chOff x="0" y="0"/>
            <a:chExt cx="8178797" cy="1102830"/>
          </a:xfrm>
        </p:grpSpPr>
        <p:sp>
          <p:nvSpPr>
            <p:cNvPr id="6" name="TextBox 6"/>
            <p:cNvSpPr txBox="1"/>
            <p:nvPr/>
          </p:nvSpPr>
          <p:spPr>
            <a:xfrm>
              <a:off x="0" y="-66675"/>
              <a:ext cx="8178797" cy="692865"/>
            </a:xfrm>
            <a:prstGeom prst="rect">
              <a:avLst/>
            </a:prstGeom>
          </p:spPr>
          <p:txBody>
            <a:bodyPr lIns="0" tIns="0" rIns="0" bIns="0" rtlCol="0" anchor="t">
              <a:spAutoFit/>
            </a:bodyPr>
            <a:lstStyle/>
            <a:p>
              <a:pPr algn="ctr">
                <a:lnSpc>
                  <a:spcPts val="3428"/>
                </a:lnSpc>
              </a:pPr>
              <a:r>
                <a:rPr lang="en-US" sz="3088" spc="123">
                  <a:solidFill>
                    <a:srgbClr val="280E0D"/>
                  </a:solidFill>
                  <a:latin typeface="Cooper Hewitt Heavy"/>
                </a:rPr>
                <a:t>EL SALVADOR</a:t>
              </a:r>
            </a:p>
          </p:txBody>
        </p:sp>
        <p:sp>
          <p:nvSpPr>
            <p:cNvPr id="7" name="TextBox 7"/>
            <p:cNvSpPr txBox="1"/>
            <p:nvPr/>
          </p:nvSpPr>
          <p:spPr>
            <a:xfrm>
              <a:off x="393710" y="858023"/>
              <a:ext cx="7391377" cy="244807"/>
            </a:xfrm>
            <a:prstGeom prst="rect">
              <a:avLst/>
            </a:prstGeom>
          </p:spPr>
          <p:txBody>
            <a:bodyPr lIns="0" tIns="0" rIns="0" bIns="0" rtlCol="0" anchor="t">
              <a:spAutoFit/>
            </a:bodyPr>
            <a:lstStyle/>
            <a:p>
              <a:pPr algn="ctr">
                <a:lnSpc>
                  <a:spcPts val="1686"/>
                </a:lnSpc>
              </a:pPr>
              <a:r>
                <a:rPr lang="en-US" sz="1213" spc="24">
                  <a:solidFill>
                    <a:srgbClr val="280E0D"/>
                  </a:solidFill>
                  <a:latin typeface="Sanchez"/>
                </a:rPr>
                <a:t>ENERO 2021</a:t>
              </a:r>
            </a:p>
          </p:txBody>
        </p:sp>
      </p:grpSp>
      <p:sp>
        <p:nvSpPr>
          <p:cNvPr id="8" name="TextBox 8"/>
          <p:cNvSpPr txBox="1"/>
          <p:nvPr/>
        </p:nvSpPr>
        <p:spPr>
          <a:xfrm>
            <a:off x="422619" y="4017203"/>
            <a:ext cx="6757863" cy="784154"/>
          </a:xfrm>
          <a:prstGeom prst="rect">
            <a:avLst/>
          </a:prstGeom>
        </p:spPr>
        <p:txBody>
          <a:bodyPr lIns="0" tIns="0" rIns="0" bIns="0" rtlCol="0" anchor="t">
            <a:spAutoFit/>
          </a:bodyPr>
          <a:lstStyle/>
          <a:p>
            <a:pPr algn="ctr">
              <a:lnSpc>
                <a:spcPts val="1935"/>
              </a:lnSpc>
              <a:spcBef>
                <a:spcPct val="0"/>
              </a:spcBef>
            </a:pPr>
            <a:r>
              <a:rPr lang="en-US" sz="1743" spc="69">
                <a:solidFill>
                  <a:srgbClr val="000000"/>
                </a:solidFill>
                <a:latin typeface="Cooper Hewitt Heavy"/>
              </a:rPr>
              <a:t>HTTPS://WWW.SANDIEGOUNIONTRIBUNE.COM/EN-ESPANOL/NOTICIAS/STORY/2021-01-14/EEUU-ENCAUSA-A-LIDERES-DE-MS-13-ENCARCELADOS-EN-EL-SALVADOR</a:t>
            </a:r>
          </a:p>
        </p:txBody>
      </p:sp>
      <p:sp>
        <p:nvSpPr>
          <p:cNvPr id="9" name="TextBox 9"/>
          <p:cNvSpPr txBox="1"/>
          <p:nvPr/>
        </p:nvSpPr>
        <p:spPr>
          <a:xfrm>
            <a:off x="600803" y="5015257"/>
            <a:ext cx="6424341" cy="2910840"/>
          </a:xfrm>
          <a:prstGeom prst="rect">
            <a:avLst/>
          </a:prstGeom>
        </p:spPr>
        <p:txBody>
          <a:bodyPr lIns="0" tIns="0" rIns="0" bIns="0" rtlCol="0" anchor="t">
            <a:spAutoFit/>
          </a:bodyPr>
          <a:lstStyle/>
          <a:p>
            <a:pPr algn="ctr">
              <a:lnSpc>
                <a:spcPts val="1110"/>
              </a:lnSpc>
              <a:spcBef>
                <a:spcPct val="0"/>
              </a:spcBef>
            </a:pPr>
            <a:r>
              <a:rPr lang="en-US" sz="1000" spc="40">
                <a:solidFill>
                  <a:srgbClr val="280E0D"/>
                </a:solidFill>
                <a:latin typeface="Cooper Hewitt Heavy"/>
              </a:rPr>
              <a:t>NUEVA YORK —  FISCALES ESTADOUNIDENSES ANUNCIARON EL JUEVES CARGOS DE TERRORISMO CONTRA LOS PRINCIPALES LÍDERES DE LA PANDILLA MS-13 QUE SE ENCUENTRAN ENCARCELADOS EN EL SALVADOR, ACUSÁNDOLOS DE ORDENAR ASESINATOS Y OTROS DELITOS DESDE DETRÁS DE LAS REJAS.</a:t>
            </a:r>
          </a:p>
          <a:p>
            <a:pPr algn="ctr">
              <a:lnSpc>
                <a:spcPts val="1110"/>
              </a:lnSpc>
              <a:spcBef>
                <a:spcPct val="0"/>
              </a:spcBef>
            </a:pPr>
            <a:r>
              <a:rPr lang="en-US" sz="1000" spc="40">
                <a:solidFill>
                  <a:srgbClr val="280E0D"/>
                </a:solidFill>
                <a:latin typeface="Cooper Hewitt Heavy"/>
              </a:rPr>
              <a:t>LAS INSTRUCCIONES DE LOS 14 ACUSADOS, TODOS MIEMBROS DE UN GRUPÚSCULO CONOCIDO COMO RANFLA NACIONAL, HAN RESULTADO EN UNA OLA DE VIOLENCIA EN EL SALVADOR, ESTADOS UNIDOS Y OTRAS PARTES, SEÑALARON LOS FISCALES. ENTRE LOS ACUSADOS ESTÁ BORROMEO ENRIQUE HENRÍQUEZ, QUIEN ES CONSIDERADO EL MÁS PODEROSO ENTRE LOS LÍDERES DEL GRUPO, AGREGARON.</a:t>
            </a:r>
          </a:p>
          <a:p>
            <a:pPr algn="ctr">
              <a:lnSpc>
                <a:spcPts val="1110"/>
              </a:lnSpc>
              <a:spcBef>
                <a:spcPct val="0"/>
              </a:spcBef>
            </a:pPr>
            <a:endParaRPr lang="en-US" sz="1000" spc="40">
              <a:solidFill>
                <a:srgbClr val="280E0D"/>
              </a:solidFill>
              <a:latin typeface="Cooper Hewitt Heavy"/>
            </a:endParaRPr>
          </a:p>
          <a:p>
            <a:pPr algn="ctr">
              <a:lnSpc>
                <a:spcPts val="1110"/>
              </a:lnSpc>
              <a:spcBef>
                <a:spcPct val="0"/>
              </a:spcBef>
            </a:pPr>
            <a:r>
              <a:rPr lang="en-US" sz="1000" spc="40">
                <a:solidFill>
                  <a:srgbClr val="280E0D"/>
                </a:solidFill>
                <a:latin typeface="Cooper Hewitt Heavy"/>
              </a:rPr>
              <a:t>LOS CARGOS PRESENTADOS EN NUEVA YORK, QUE FORMAN PARTE DE UNA BATIDA IMPULSADA EN GRAN MEDIDA POR EL PRESIDENTE DONALD TRUMP, REPRESENTAN LA “ACUSACIÓN DE MAYOR ALCANCE Y MÁS AMPLIA CONTRA LA MS-13 Y SU MANDO Y ESTRUCTURA DE CONTROL EN LA HISTORIA DE ESTADOS UNIDOS”, DECLARÓ JEFFREY ROSEN, SECRETARIO DE JUSTICIA EN FUNCIONES, EN WASHINGTON.</a:t>
            </a:r>
          </a:p>
          <a:p>
            <a:pPr algn="ctr">
              <a:lnSpc>
                <a:spcPts val="1110"/>
              </a:lnSpc>
              <a:spcBef>
                <a:spcPct val="0"/>
              </a:spcBef>
            </a:pPr>
            <a:endParaRPr lang="en-US" sz="1000" spc="40">
              <a:solidFill>
                <a:srgbClr val="280E0D"/>
              </a:solidFill>
              <a:latin typeface="Cooper Hewitt Heavy"/>
            </a:endParaRPr>
          </a:p>
          <a:p>
            <a:pPr algn="ctr">
              <a:lnSpc>
                <a:spcPts val="1110"/>
              </a:lnSpc>
              <a:spcBef>
                <a:spcPct val="0"/>
              </a:spcBef>
            </a:pPr>
            <a:r>
              <a:rPr lang="en-US" sz="1000" spc="40">
                <a:solidFill>
                  <a:srgbClr val="280E0D"/>
                </a:solidFill>
                <a:latin typeface="Cooper Hewitt Heavy"/>
              </a:rPr>
              <a:t>UN ACTA DE ACUSACIÓN IMPUTA A LOS INDICIADOS VARIOS CARGOS DE ASOCIACIÓN DELICTUOSA, ALEGANDO QUE ORGANIZARON PLANES PARA EL TRÁFICO DE DROGAS Y PARA EXTORSIONAR UTILIZANDO A MIEMBROS DEL MS-13 QUE SE ENCUENTRAN EN ESTADOS UNIDOS A FIN DE RECAUDAR DINERO PARA APOYAR ACTIVIDADES TERRORISTAS EN EL SALVADOR.</a:t>
            </a:r>
          </a:p>
          <a:p>
            <a:pPr algn="ctr">
              <a:lnSpc>
                <a:spcPts val="1110"/>
              </a:lnSpc>
              <a:spcBef>
                <a:spcPct val="0"/>
              </a:spcBef>
            </a:pPr>
            <a:endParaRPr lang="en-US" sz="1000" spc="40">
              <a:solidFill>
                <a:srgbClr val="280E0D"/>
              </a:solidFill>
              <a:latin typeface="Cooper Hewitt Heavy"/>
            </a:endParaRPr>
          </a:p>
        </p:txBody>
      </p:sp>
      <p:sp>
        <p:nvSpPr>
          <p:cNvPr id="10" name="TextBox 10"/>
          <p:cNvSpPr txBox="1"/>
          <p:nvPr/>
        </p:nvSpPr>
        <p:spPr>
          <a:xfrm>
            <a:off x="422619" y="8213229"/>
            <a:ext cx="6847049" cy="2225040"/>
          </a:xfrm>
          <a:prstGeom prst="rect">
            <a:avLst/>
          </a:prstGeom>
        </p:spPr>
        <p:txBody>
          <a:bodyPr lIns="0" tIns="0" rIns="0" bIns="0" rtlCol="0" anchor="t">
            <a:spAutoFit/>
          </a:bodyPr>
          <a:lstStyle/>
          <a:p>
            <a:pPr algn="ctr">
              <a:lnSpc>
                <a:spcPts val="1110"/>
              </a:lnSpc>
              <a:spcBef>
                <a:spcPct val="0"/>
              </a:spcBef>
            </a:pPr>
            <a:r>
              <a:rPr lang="en-US" sz="1000" spc="40">
                <a:solidFill>
                  <a:srgbClr val="280E0D"/>
                </a:solidFill>
                <a:latin typeface="Cooper Hewitt Heavy"/>
              </a:rPr>
              <a:t>LAS AUTORIDADES ESTADOUNIDENSES DIJERON QUE ESTABAN EXPLORANDO FORMAS PARA LLEVAR A LOS ACUSADOS A NUEVA YORK PARA QUE ENFRENTEN UN PROCESO JUDICIAL. DE MOMENTO NO SE PUDO CONTACTAR A LOS ABOGADOS DE LOS ACUSADOS.</a:t>
            </a:r>
          </a:p>
          <a:p>
            <a:pPr algn="ctr">
              <a:lnSpc>
                <a:spcPts val="1110"/>
              </a:lnSpc>
              <a:spcBef>
                <a:spcPct val="0"/>
              </a:spcBef>
            </a:pPr>
            <a:endParaRPr lang="en-US" sz="1000" spc="40">
              <a:solidFill>
                <a:srgbClr val="280E0D"/>
              </a:solidFill>
              <a:latin typeface="Cooper Hewitt Heavy"/>
            </a:endParaRPr>
          </a:p>
          <a:p>
            <a:pPr algn="ctr">
              <a:lnSpc>
                <a:spcPts val="1110"/>
              </a:lnSpc>
              <a:spcBef>
                <a:spcPct val="0"/>
              </a:spcBef>
            </a:pPr>
            <a:r>
              <a:rPr lang="en-US" sz="1000" spc="40">
                <a:solidFill>
                  <a:srgbClr val="280E0D"/>
                </a:solidFill>
                <a:latin typeface="Cooper Hewitt Heavy"/>
              </a:rPr>
              <a:t>DE ACUERDO CON EL ACTA DE ACUSACIÓN PRESENTADA EN UN TRIBUNAL FEDERAL DE NUEVA YORK, RANFLA NACIONAL ORDENÓ UN ATAQUE QUE RESULTÓ INFRUCTUOSO CONTRA UN AGENTE DEL FBI QUE FUE ENVIADO A EL SALVADOR PARA INVESTIGAR A LA PANDILLA. LOS DOCUMENTOS ENTREGADOS A LA CORTE TAMBIÉN SEÑALARON QUE UTILIZÓ 600.000 DÓLARES DE GANANCIAS POR ACTIVIDADES ILÍCITAS EN ESTADOS UNIDOS PARA COMPRAR AMETRALLADORAS, LANZACOHETES Y OTRAS ARMAS PARA LLEVAR A CABO ATAQUES CONTRA LA POLICÍA Y PARA FINANCIAR ACTIVIDADES TERRORISTAS EN EL SALVADOR.</a:t>
            </a:r>
          </a:p>
          <a:p>
            <a:pPr algn="ctr">
              <a:lnSpc>
                <a:spcPts val="1110"/>
              </a:lnSpc>
              <a:spcBef>
                <a:spcPct val="0"/>
              </a:spcBef>
            </a:pPr>
            <a:endParaRPr lang="en-US" sz="1000" spc="40">
              <a:solidFill>
                <a:srgbClr val="280E0D"/>
              </a:solidFill>
              <a:latin typeface="Cooper Hewitt Heavy"/>
            </a:endParaRPr>
          </a:p>
          <a:p>
            <a:pPr algn="ctr">
              <a:lnSpc>
                <a:spcPts val="1110"/>
              </a:lnSpc>
              <a:spcBef>
                <a:spcPct val="0"/>
              </a:spcBef>
            </a:pPr>
            <a:r>
              <a:rPr lang="en-US" sz="1000" spc="40">
                <a:solidFill>
                  <a:srgbClr val="280E0D"/>
                </a:solidFill>
                <a:latin typeface="Cooper Hewitt Heavy"/>
              </a:rPr>
              <a:t>LOS LÍDERES DE LA MS-13, TAMBIÉN CONOCIDA COMO MARA SALVATRUCHA, BUSCABAN CREAR ALIANZAS CON ORGANIZACIONES DE NARCOTRÁFICO MEXICANAS, INCLUIDO EL CÁRTEL DE SINALOA OPERADO POR JOAQUÍN “EL CHAPO” GUZMÁN, DE ACUERDO CON LOS DOCUMENTOS. EL FAMOSO CAPO MEXICANO ESTÁ CUMPLIENDO UNA SENTENCIA DE CADENA PERPETUA EN ESTADOS UNIDOS LUEGO DE HABER SIDO DECLARADO CULPABLE EN 2019 DE CARGOS DE ASOCIACIÓN DELICTUOSA PARA EL TRÁFICO DE DROGA.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666</Words>
  <Application>Microsoft Office PowerPoint</Application>
  <PresentationFormat>Personalizado</PresentationFormat>
  <Paragraphs>41</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Calibri</vt:lpstr>
      <vt:lpstr>Sanchez</vt:lpstr>
      <vt:lpstr>Cooper Hewitt Heavy</vt:lpstr>
      <vt:lpstr>Forum</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SALVADOR</dc:title>
  <dc:creator>Usuario</dc:creator>
  <cp:lastModifiedBy>Daniela Patricia Almirón</cp:lastModifiedBy>
  <cp:revision>7</cp:revision>
  <dcterms:created xsi:type="dcterms:W3CDTF">2006-08-16T00:00:00Z</dcterms:created>
  <dcterms:modified xsi:type="dcterms:W3CDTF">2021-01-25T15:57:20Z</dcterms:modified>
  <dc:identifier>DAEUPqPnuL0</dc:identifier>
</cp:coreProperties>
</file>